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iley" charset="1" panose="00000000000000000000"/>
      <p:regular r:id="rId17"/>
    </p:embeddedFont>
    <p:embeddedFont>
      <p:font typeface="Proxima Nova Bold" charset="1" panose="02000506030000020004"/>
      <p:regular r:id="rId18"/>
    </p:embeddedFont>
    <p:embeddedFont>
      <p:font typeface="Proxima Nova" charset="1" panose="0200050603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593336"/>
            <a:ext cx="18288000" cy="1693664"/>
            <a:chOff x="0" y="0"/>
            <a:chExt cx="4816593" cy="446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46068"/>
            </a:xfrm>
            <a:custGeom>
              <a:avLst/>
              <a:gdLst/>
              <a:ahLst/>
              <a:cxnLst/>
              <a:rect r="r" b="b" t="t" l="l"/>
              <a:pathLst>
                <a:path h="446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6068"/>
                  </a:lnTo>
                  <a:lnTo>
                    <a:pt x="0" y="446068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84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33159" y="1776543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09709" y="50126"/>
            <a:ext cx="11464600" cy="359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D04C00"/>
                </a:solidFill>
                <a:latin typeface="Railey"/>
              </a:rPr>
              <a:t>Operating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353" y="5143500"/>
            <a:ext cx="702956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>
                <a:solidFill>
                  <a:srgbClr val="4E5250"/>
                </a:solidFill>
                <a:latin typeface="Proxima Nova Bold"/>
              </a:rPr>
              <a:t>521H0435 - VŨ BẢO AN</a:t>
            </a:r>
          </a:p>
          <a:p>
            <a:pPr algn="l">
              <a:lnSpc>
                <a:spcPts val="5159"/>
              </a:lnSpc>
            </a:pPr>
            <a:r>
              <a:rPr lang="en-US" sz="4299">
                <a:solidFill>
                  <a:srgbClr val="4E5250"/>
                </a:solidFill>
                <a:latin typeface="Proxima Nova Bold"/>
              </a:rPr>
              <a:t>523H0018 - HỒ HỮU ĐỨC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884" y="1509237"/>
            <a:ext cx="8106156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70813" y="-619125"/>
            <a:ext cx="1380063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D696E"/>
                </a:solidFill>
                <a:latin typeface="Railey"/>
              </a:rPr>
              <a:t>CÁC KĨ THUẬT THAY THẾ TRANG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54710" y="2042160"/>
            <a:ext cx="8437919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D04C00"/>
                </a:solidFill>
                <a:latin typeface="Proxima Nova Bold"/>
              </a:rPr>
              <a:t>LRU (LEAST RECENTLY USED)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54710" y="3625533"/>
            <a:ext cx="8771260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NGUYÊN TẮC: LOẠI BỎ TRANG ĐƯỢC TRUY CẬP ÍT NHẤT GẦN ĐÂY.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ƯU ĐIỂM: :HIỆU QUẢ VÀ ĐƠN GIẢN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NHƯỢC ĐIỂM: CẦN DUY TRÌ THÔNG TIN VỀ THỜI ĐIỂM TRUY CẬP CỦA MỖI TRANG.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22511"/>
            <a:ext cx="18288000" cy="1564489"/>
            <a:chOff x="0" y="0"/>
            <a:chExt cx="4816593" cy="412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12047"/>
            </a:xfrm>
            <a:custGeom>
              <a:avLst/>
              <a:gdLst/>
              <a:ahLst/>
              <a:cxnLst/>
              <a:rect r="r" b="b" t="t" l="l"/>
              <a:pathLst>
                <a:path h="4120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2047"/>
                  </a:lnTo>
                  <a:lnTo>
                    <a:pt x="0" y="412047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50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15368" y="1257839"/>
            <a:ext cx="4408459" cy="7771322"/>
          </a:xfrm>
          <a:custGeom>
            <a:avLst/>
            <a:gdLst/>
            <a:ahLst/>
            <a:cxnLst/>
            <a:rect r="r" b="b" t="t" l="l"/>
            <a:pathLst>
              <a:path h="7771322" w="4408459">
                <a:moveTo>
                  <a:pt x="0" y="0"/>
                </a:moveTo>
                <a:lnTo>
                  <a:pt x="4408459" y="0"/>
                </a:lnTo>
                <a:lnTo>
                  <a:pt x="4408459" y="7771322"/>
                </a:lnTo>
                <a:lnTo>
                  <a:pt x="0" y="7771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30622" y="1486978"/>
            <a:ext cx="3757378" cy="7542183"/>
          </a:xfrm>
          <a:custGeom>
            <a:avLst/>
            <a:gdLst/>
            <a:ahLst/>
            <a:cxnLst/>
            <a:rect r="r" b="b" t="t" l="l"/>
            <a:pathLst>
              <a:path h="7542183" w="3757378">
                <a:moveTo>
                  <a:pt x="0" y="0"/>
                </a:moveTo>
                <a:lnTo>
                  <a:pt x="3757378" y="0"/>
                </a:lnTo>
                <a:lnTo>
                  <a:pt x="3757378" y="7542183"/>
                </a:lnTo>
                <a:lnTo>
                  <a:pt x="0" y="754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7405" y="4522371"/>
            <a:ext cx="6699282" cy="4506790"/>
          </a:xfrm>
          <a:custGeom>
            <a:avLst/>
            <a:gdLst/>
            <a:ahLst/>
            <a:cxnLst/>
            <a:rect r="r" b="b" t="t" l="l"/>
            <a:pathLst>
              <a:path h="4506790" w="6699282">
                <a:moveTo>
                  <a:pt x="0" y="0"/>
                </a:moveTo>
                <a:lnTo>
                  <a:pt x="6699282" y="0"/>
                </a:lnTo>
                <a:lnTo>
                  <a:pt x="6699282" y="4506790"/>
                </a:lnTo>
                <a:lnTo>
                  <a:pt x="0" y="4506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57947" y="4136701"/>
            <a:ext cx="4109666" cy="4892460"/>
          </a:xfrm>
          <a:custGeom>
            <a:avLst/>
            <a:gdLst/>
            <a:ahLst/>
            <a:cxnLst/>
            <a:rect r="r" b="b" t="t" l="l"/>
            <a:pathLst>
              <a:path h="4892460" w="4109666">
                <a:moveTo>
                  <a:pt x="0" y="0"/>
                </a:moveTo>
                <a:lnTo>
                  <a:pt x="4109667" y="0"/>
                </a:lnTo>
                <a:lnTo>
                  <a:pt x="4109667" y="4892460"/>
                </a:lnTo>
                <a:lnTo>
                  <a:pt x="0" y="4892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15221" y="4136701"/>
            <a:ext cx="5822933" cy="5780584"/>
          </a:xfrm>
          <a:custGeom>
            <a:avLst/>
            <a:gdLst/>
            <a:ahLst/>
            <a:cxnLst/>
            <a:rect r="r" b="b" t="t" l="l"/>
            <a:pathLst>
              <a:path h="5780584" w="5822933">
                <a:moveTo>
                  <a:pt x="0" y="0"/>
                </a:moveTo>
                <a:lnTo>
                  <a:pt x="5822933" y="0"/>
                </a:lnTo>
                <a:lnTo>
                  <a:pt x="5822933" y="5780584"/>
                </a:lnTo>
                <a:lnTo>
                  <a:pt x="0" y="5780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7005" y="117283"/>
            <a:ext cx="10253268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D04C00"/>
                </a:solidFill>
                <a:latin typeface="Railey"/>
              </a:rPr>
              <a:t>THAT ‘S ALL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8149" y="3194110"/>
            <a:ext cx="8130981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82A29"/>
                </a:solidFill>
                <a:latin typeface="Proxima Nova Bold"/>
              </a:rPr>
              <a:t>Thank you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29165"/>
            <a:ext cx="18288000" cy="1457835"/>
            <a:chOff x="0" y="0"/>
            <a:chExt cx="4816593" cy="383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83957"/>
            </a:xfrm>
            <a:custGeom>
              <a:avLst/>
              <a:gdLst/>
              <a:ahLst/>
              <a:cxnLst/>
              <a:rect r="r" b="b" t="t" l="l"/>
              <a:pathLst>
                <a:path h="3839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957"/>
                  </a:lnTo>
                  <a:lnTo>
                    <a:pt x="0" y="383957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2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2937" y="3582428"/>
            <a:ext cx="5242442" cy="5675872"/>
          </a:xfrm>
          <a:custGeom>
            <a:avLst/>
            <a:gdLst/>
            <a:ahLst/>
            <a:cxnLst/>
            <a:rect r="r" b="b" t="t" l="l"/>
            <a:pathLst>
              <a:path h="5675872" w="5242442">
                <a:moveTo>
                  <a:pt x="0" y="0"/>
                </a:moveTo>
                <a:lnTo>
                  <a:pt x="5242442" y="0"/>
                </a:lnTo>
                <a:lnTo>
                  <a:pt x="5242442" y="5675872"/>
                </a:lnTo>
                <a:lnTo>
                  <a:pt x="0" y="567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51006" y="3516989"/>
            <a:ext cx="9350563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CHIA BỘ NHỚ VẬT LÝ THÀNH CÁC PHÂN ĐOẠN CÓ KÍCH THƯỚC KHÔNG CỐ ĐỊNH.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MỖI PHÂN ĐOẠN ĐƯỢC GÁN CHO MỘT TIẾN TRÌNH VÀ CHỨA MÃ, DỮ LIỆU VÀ BẢNG PHÂN ĐOẠN CỦA TIẾN TRÌNH ĐÓ.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BẢNG PHÂN ĐOẠN MÔ TẢ CÁC THÔNG TIN VỀ PHÂN ĐOẠN, BAO GỒM ĐỊA CHỈ BẮTT ĐẦU, CHIỀU DÀI VÀ TRẠNG THÁI.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725" y="239834"/>
            <a:ext cx="1667854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96922B"/>
                </a:solidFill>
                <a:latin typeface="Railey"/>
              </a:rPr>
              <a:t>KĨ THUẬT QUẢN LÍ BỘ NHỚ PHÂN ĐOẠN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5379" y="2078436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KHÁI NIỆM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29165"/>
            <a:ext cx="18288000" cy="1457835"/>
            <a:chOff x="0" y="0"/>
            <a:chExt cx="4816593" cy="383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83957"/>
            </a:xfrm>
            <a:custGeom>
              <a:avLst/>
              <a:gdLst/>
              <a:ahLst/>
              <a:cxnLst/>
              <a:rect r="r" b="b" t="t" l="l"/>
              <a:pathLst>
                <a:path h="3839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957"/>
                  </a:lnTo>
                  <a:lnTo>
                    <a:pt x="0" y="383957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2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77032" y="5600700"/>
            <a:ext cx="5096099" cy="3131785"/>
          </a:xfrm>
          <a:custGeom>
            <a:avLst/>
            <a:gdLst/>
            <a:ahLst/>
            <a:cxnLst/>
            <a:rect r="r" b="b" t="t" l="l"/>
            <a:pathLst>
              <a:path h="3131785" w="5096099">
                <a:moveTo>
                  <a:pt x="0" y="0"/>
                </a:moveTo>
                <a:lnTo>
                  <a:pt x="5096100" y="0"/>
                </a:lnTo>
                <a:lnTo>
                  <a:pt x="5096100" y="3131785"/>
                </a:lnTo>
                <a:lnTo>
                  <a:pt x="0" y="3131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4725" y="3305175"/>
            <a:ext cx="7513599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TẬN DỤNG HIỆU QUẢ BỘ NHỚ 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DỄ DÀNG CHIA SẼ BỘ NHỚ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HỖ TRỢ MÔ HÌNH LẬP TRÌNH ĐA CHƯƠNG TRÌNH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725" y="239834"/>
            <a:ext cx="1667854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96922B"/>
                </a:solidFill>
                <a:latin typeface="Railey"/>
              </a:rPr>
              <a:t>KĨ THUẬT QUẢN LÍ BỘ NHỚ PHÂN ĐOẠN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33508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ƯU ĐIỂM</a:t>
            </a:r>
            <a:r>
              <a:rPr lang="en-US" sz="4299">
                <a:solidFill>
                  <a:srgbClr val="D04C00"/>
                </a:solidFill>
                <a:latin typeface="Proxima Nova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53711" y="1833508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NHƯỢC ĐIỂM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5701" y="3305175"/>
            <a:ext cx="7513599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VẤN ĐỀ PHÂN MẢNH NỘI BỘ,BÊN NGOÀI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CHI PHÍ QUẢN LÝ BỘ NHỚ CAO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29165"/>
            <a:ext cx="18288000" cy="1457835"/>
            <a:chOff x="0" y="0"/>
            <a:chExt cx="4816593" cy="383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83957"/>
            </a:xfrm>
            <a:custGeom>
              <a:avLst/>
              <a:gdLst/>
              <a:ahLst/>
              <a:cxnLst/>
              <a:rect r="r" b="b" t="t" l="l"/>
              <a:pathLst>
                <a:path h="3839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957"/>
                  </a:lnTo>
                  <a:lnTo>
                    <a:pt x="0" y="383957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2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82449" y="2388734"/>
            <a:ext cx="1403482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FIRST FIT:KIẾM VÙNG NHỚ ĐẦU TIÊN ĐỦ LỚN ĐỂ CHỨA TIẾN TRÌNH.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Best Fit: kiếm vùng nhớ nhỏ nhất đủ lơn để chứa tiến trình.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Worst Fit: kiếm vùng nhớ lớn nhất để chứa tiến trình.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4725" y="239834"/>
            <a:ext cx="1667854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96922B"/>
                </a:solidFill>
                <a:latin typeface="Railey"/>
              </a:rPr>
              <a:t>KĨ THUẬT QUẢN LÍ BỘ NHỚ PHÂN ĐOẠN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3486" y="1721984"/>
            <a:ext cx="702956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CÁC THUẬT TOÁN</a:t>
            </a:r>
          </a:p>
          <a:p>
            <a:pPr algn="l">
              <a:lnSpc>
                <a:spcPts val="51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63486" y="4729762"/>
            <a:ext cx="259023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VÍ DỤ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2449" y="5619240"/>
            <a:ext cx="14034821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TỦ SÁCH CÓ 4 NGĂN : NGĂN 1 RỘNG 20CM, NGĂN 2 RỘNG 25CM, NGĂN 3 RỘNG 20CM, NGĂN 4 RỘNG 15 CM.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Bạn có 3 cuốn sách: sách 1 dày 25cm, sách 2 dày 18cm, sách 3 dày 12cm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"/>
              </a:rPr>
              <a:t>     </a:t>
            </a:r>
            <a:r>
              <a:rPr lang="en-US" sz="3000">
                <a:solidFill>
                  <a:srgbClr val="282A29"/>
                </a:solidFill>
                <a:latin typeface="Proxima Nova Bold"/>
              </a:rPr>
              <a:t>Ngăn 1 &amp; 2: Chứa sách 1 (25 cm)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"/>
              </a:rPr>
              <a:t>     </a:t>
            </a:r>
            <a:r>
              <a:rPr lang="en-US" sz="3000">
                <a:solidFill>
                  <a:srgbClr val="282A29"/>
                </a:solidFill>
                <a:latin typeface="Proxima Nova Bold"/>
              </a:rPr>
              <a:t>Ngăn 3: Chứa sách 2 (18 cm)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"/>
              </a:rPr>
              <a:t>     </a:t>
            </a:r>
            <a:r>
              <a:rPr lang="en-US" sz="3000">
                <a:solidFill>
                  <a:srgbClr val="282A29"/>
                </a:solidFill>
                <a:latin typeface="Proxima Nova Bold"/>
              </a:rPr>
              <a:t>Ngăn 4: Chứa sách 3 (12 cm)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6900"/>
            <a:ext cx="18288000" cy="800100"/>
            <a:chOff x="0" y="0"/>
            <a:chExt cx="4816593" cy="210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0726"/>
            </a:xfrm>
            <a:custGeom>
              <a:avLst/>
              <a:gdLst/>
              <a:ahLst/>
              <a:cxnLst/>
              <a:rect r="r" b="b" t="t" l="l"/>
              <a:pathLst>
                <a:path h="2107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8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2872414" y="-321487"/>
            <a:ext cx="9608561" cy="10929974"/>
          </a:xfrm>
          <a:custGeom>
            <a:avLst/>
            <a:gdLst/>
            <a:ahLst/>
            <a:cxnLst/>
            <a:rect r="r" b="b" t="t" l="l"/>
            <a:pathLst>
              <a:path h="10929974" w="9608561">
                <a:moveTo>
                  <a:pt x="9608561" y="0"/>
                </a:moveTo>
                <a:lnTo>
                  <a:pt x="0" y="0"/>
                </a:lnTo>
                <a:lnTo>
                  <a:pt x="0" y="10929974"/>
                </a:lnTo>
                <a:lnTo>
                  <a:pt x="9608561" y="10929974"/>
                </a:lnTo>
                <a:lnTo>
                  <a:pt x="96085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4724" y="4453890"/>
            <a:ext cx="5406469" cy="5219700"/>
          </a:xfrm>
          <a:custGeom>
            <a:avLst/>
            <a:gdLst/>
            <a:ahLst/>
            <a:cxnLst/>
            <a:rect r="r" b="b" t="t" l="l"/>
            <a:pathLst>
              <a:path h="5219700" w="5406469">
                <a:moveTo>
                  <a:pt x="0" y="0"/>
                </a:moveTo>
                <a:lnTo>
                  <a:pt x="5406469" y="0"/>
                </a:lnTo>
                <a:lnTo>
                  <a:pt x="5406469" y="5219700"/>
                </a:lnTo>
                <a:lnTo>
                  <a:pt x="0" y="52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7194" y="168048"/>
            <a:ext cx="1380063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F75BA"/>
                </a:solidFill>
                <a:latin typeface="Railey"/>
              </a:rPr>
              <a:t>KĨ THUẬT QUẢN LÍ BỘ NHỚ PHÂN TRANG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91542"/>
            <a:ext cx="6778813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D04C00"/>
                </a:solidFill>
                <a:latin typeface="Proxima Nova Bold"/>
              </a:rPr>
              <a:t>KHÁI NIỆM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7462" y="3079297"/>
            <a:ext cx="9350563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CHIA BỘ NHỚ VẬT LÍ VÀ BỘ NHỚ ẢO THÀNH CÁC TRANG CÓ KÍCH THƯỚC CỐ ĐỊNH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BẢNG TRANG LƯU TRỮ THÔNG TIN VỀ CÁC TRANG ẢO, BAO GỒM SỐ HIỆU TRANG, ĐỊA CHỈ VẬT LÝ, TRẠNG THÁI.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KHI TIẾN TRÌNH TRUY CẬP ĐỊA CHỈ BỘ NHỚ , HĐH SẼ SỬ DỤNG BẢNG TRANG ĐỂ CHUYỂN ĐỊA CHỈ ẢO SANG VẬT LÝ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6900"/>
            <a:ext cx="18288000" cy="800100"/>
            <a:chOff x="0" y="0"/>
            <a:chExt cx="4816593" cy="210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0726"/>
            </a:xfrm>
            <a:custGeom>
              <a:avLst/>
              <a:gdLst/>
              <a:ahLst/>
              <a:cxnLst/>
              <a:rect r="r" b="b" t="t" l="l"/>
              <a:pathLst>
                <a:path h="2107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8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7194" y="168048"/>
            <a:ext cx="1380063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F75BA"/>
                </a:solidFill>
                <a:latin typeface="Railey"/>
              </a:rPr>
              <a:t>KĨ THUẬT QUẢN LÍ BỘ NHỚ PHÂN TRANG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4725" y="4045771"/>
            <a:ext cx="7513599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GIẢM THIỂU PHÂN MẢNG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SỬ DỤNG BỘ NHỚ HIỆU QUẢ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HỖ TRỢ CHIA SẺ BỘ NHỚ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HỖ TRỢ MÔ HÌNH LẬP TRÌNH ĐA CHƯƠNG TRÌNH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725" y="2574104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ƯU ĐIỂM</a:t>
            </a:r>
            <a:r>
              <a:rPr lang="en-US" sz="4299">
                <a:solidFill>
                  <a:srgbClr val="D04C00"/>
                </a:solidFill>
                <a:latin typeface="Proxima Nova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9737" y="2574104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NHƯỢC ĐIỂM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9737" y="4045771"/>
            <a:ext cx="751359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TỐN THỜI GIAN TRUY CẬP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CHI PHÍ QUẢN LÝ BỘ NHỚ CAO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6900"/>
            <a:ext cx="18288000" cy="800100"/>
            <a:chOff x="0" y="0"/>
            <a:chExt cx="4816593" cy="210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0726"/>
            </a:xfrm>
            <a:custGeom>
              <a:avLst/>
              <a:gdLst/>
              <a:ahLst/>
              <a:cxnLst/>
              <a:rect r="r" b="b" t="t" l="l"/>
              <a:pathLst>
                <a:path h="2107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DBC0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8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7194" y="168048"/>
            <a:ext cx="1380063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F75BA"/>
                </a:solidFill>
                <a:latin typeface="Railey"/>
              </a:rPr>
              <a:t>KĨ THUẬT QUẢN LÍ BỘ NHỚ PHÂN TRANG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07194" y="2674171"/>
            <a:ext cx="7513599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B1: Truy cập địa chỉ ảo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B2: Tìm kiếm bảng trang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B3: Chuyển đổi địa chỉ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B4: Truy cập bộ nhớ vật lý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273" y="1625373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CƠ CHẾ HOẠT ĐỘNG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9737" y="1625373"/>
            <a:ext cx="702956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CẤU TRÚC BẢNG TRANG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9737" y="2445571"/>
            <a:ext cx="7513599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SỐ HIỆU TRANG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địa chỉ vật lí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trạng thái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quyền truy cập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07194" y="7134225"/>
            <a:ext cx="1403482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FIRST FIT:KIẾM VÙNG NHỚ ĐẦU TIÊN ĐỦ LỚN ĐỂ CHỨA TIẾN TRÌNH.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Best Fit: kiếm vùng nhớ nhỏ nhất đủ lơn để chứa tiến trình.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 Worst Fit: kiếm vùng nhớ lớn nhất để chứa tiến trình.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9211" y="6293671"/>
            <a:ext cx="702956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>
                <a:solidFill>
                  <a:srgbClr val="D04C00"/>
                </a:solidFill>
                <a:latin typeface="Proxima Nova Bold"/>
              </a:rPr>
              <a:t>CÁC THUẬT TOÁN</a:t>
            </a:r>
          </a:p>
          <a:p>
            <a:pPr algn="l">
              <a:lnSpc>
                <a:spcPts val="51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1451" y="620805"/>
            <a:ext cx="4833097" cy="9666195"/>
          </a:xfrm>
          <a:custGeom>
            <a:avLst/>
            <a:gdLst/>
            <a:ahLst/>
            <a:cxnLst/>
            <a:rect r="r" b="b" t="t" l="l"/>
            <a:pathLst>
              <a:path h="9666195" w="4833097">
                <a:moveTo>
                  <a:pt x="0" y="0"/>
                </a:moveTo>
                <a:lnTo>
                  <a:pt x="4833098" y="0"/>
                </a:lnTo>
                <a:lnTo>
                  <a:pt x="4833098" y="9666195"/>
                </a:lnTo>
                <a:lnTo>
                  <a:pt x="0" y="9666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22656" y="620805"/>
            <a:ext cx="6766336" cy="9666195"/>
          </a:xfrm>
          <a:custGeom>
            <a:avLst/>
            <a:gdLst/>
            <a:ahLst/>
            <a:cxnLst/>
            <a:rect r="r" b="b" t="t" l="l"/>
            <a:pathLst>
              <a:path h="9666195" w="6766336">
                <a:moveTo>
                  <a:pt x="0" y="0"/>
                </a:moveTo>
                <a:lnTo>
                  <a:pt x="6766337" y="0"/>
                </a:lnTo>
                <a:lnTo>
                  <a:pt x="6766337" y="9666195"/>
                </a:lnTo>
                <a:lnTo>
                  <a:pt x="0" y="966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4664" y="3338037"/>
            <a:ext cx="5005863" cy="5005863"/>
          </a:xfrm>
          <a:custGeom>
            <a:avLst/>
            <a:gdLst/>
            <a:ahLst/>
            <a:cxnLst/>
            <a:rect r="r" b="b" t="t" l="l"/>
            <a:pathLst>
              <a:path h="5005863" w="5005863">
                <a:moveTo>
                  <a:pt x="0" y="0"/>
                </a:moveTo>
                <a:lnTo>
                  <a:pt x="5005862" y="0"/>
                </a:lnTo>
                <a:lnTo>
                  <a:pt x="5005862" y="5005863"/>
                </a:lnTo>
                <a:lnTo>
                  <a:pt x="0" y="5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0813" y="-619125"/>
            <a:ext cx="1380063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D696E"/>
                </a:solidFill>
                <a:latin typeface="Railey"/>
              </a:rPr>
              <a:t>CÁC KĨ THUẬT THAY THẾ TRANG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243681" y="2042160"/>
            <a:ext cx="7734413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D04C00"/>
                </a:solidFill>
                <a:latin typeface="Proxima Nova Bold"/>
              </a:rPr>
              <a:t>FIFO (FISRT IN, FIRST OUT)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43681" y="3328512"/>
            <a:ext cx="8401094" cy="59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NGUYÊN TẮC: LOẠI BỎ TRANG ĐƯỢC TRUY CẬP LÂU NHẤT TRONG BỘ NHỚ VẬT LÝ.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Ưu điểm: Đơn giản, dễ dàng triển khai.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Nhược điểm: có thể bị loại bỏ các trang quan trọng, khôn tính đến tần suất truy cập trang trong tương lai.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7710" y="3086100"/>
            <a:ext cx="5801590" cy="4651820"/>
          </a:xfrm>
          <a:custGeom>
            <a:avLst/>
            <a:gdLst/>
            <a:ahLst/>
            <a:cxnLst/>
            <a:rect r="r" b="b" t="t" l="l"/>
            <a:pathLst>
              <a:path h="4651820" w="5801590">
                <a:moveTo>
                  <a:pt x="0" y="0"/>
                </a:moveTo>
                <a:lnTo>
                  <a:pt x="5801590" y="0"/>
                </a:lnTo>
                <a:lnTo>
                  <a:pt x="5801590" y="4651820"/>
                </a:lnTo>
                <a:lnTo>
                  <a:pt x="0" y="465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0813" y="-619125"/>
            <a:ext cx="1380063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D696E"/>
                </a:solidFill>
                <a:latin typeface="Railey"/>
              </a:rPr>
              <a:t>CÁC KĨ THUẬT THAY THẾ TRANG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77021" y="1988820"/>
            <a:ext cx="773441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D04C00"/>
                </a:solidFill>
                <a:latin typeface="Proxima Nova Bold"/>
              </a:rPr>
              <a:t>OPT (OPTIMAL)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43681" y="3328512"/>
            <a:ext cx="8401094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NGUYÊN TẮC: LOẠI BỎ TRANG ĐƯỢC TRUY CẬP ÍT NHẤT TRONG TƯƠNG LAI.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ƯU ĐIỂM: HIỆU QUẢ CAO NHẤT.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82A29"/>
                </a:solidFill>
                <a:latin typeface="Proxima Nova Bold"/>
              </a:rPr>
              <a:t>NHƯỢC ĐIỂM: CHI PHÍ CAO, CẦN DỰ ĐOÁN CHÍNH XÁC CÁC TRUY CẬP TRONG TƯƠNG LAI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DAGFBquClrY</dc:identifier>
  <dcterms:modified xsi:type="dcterms:W3CDTF">2011-08-01T06:04:30Z</dcterms:modified>
  <cp:revision>1</cp:revision>
  <dc:title>521H0435-523H0013</dc:title>
</cp:coreProperties>
</file>